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handoutMasterIdLst>
    <p:handoutMasterId r:id="rId15"/>
  </p:handoutMasterIdLst>
  <p:sldIdLst>
    <p:sldId id="256" r:id="rId2"/>
    <p:sldId id="259" r:id="rId3"/>
    <p:sldId id="260" r:id="rId4"/>
    <p:sldId id="261" r:id="rId5"/>
    <p:sldId id="263" r:id="rId6"/>
    <p:sldId id="264" r:id="rId7"/>
    <p:sldId id="265" r:id="rId8"/>
    <p:sldId id="279" r:id="rId9"/>
    <p:sldId id="280" r:id="rId10"/>
    <p:sldId id="281" r:id="rId11"/>
    <p:sldId id="284" r:id="rId12"/>
    <p:sldId id="285" r:id="rId13"/>
  </p:sldIdLst>
  <p:sldSz cx="9906000" cy="6858000" type="A4"/>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33"/>
    <p:restoredTop sz="95897"/>
  </p:normalViewPr>
  <p:slideViewPr>
    <p:cSldViewPr snapToGrid="0" snapToObjects="1" showGuides="1">
      <p:cViewPr varScale="1">
        <p:scale>
          <a:sx n="125" d="100"/>
          <a:sy n="125" d="100"/>
        </p:scale>
        <p:origin x="472" y="168"/>
      </p:cViewPr>
      <p:guideLst>
        <p:guide orient="horz" pos="2160"/>
        <p:guide pos="3120"/>
      </p:guideLst>
    </p:cSldViewPr>
  </p:slideViewPr>
  <p:notesTextViewPr>
    <p:cViewPr>
      <p:scale>
        <a:sx n="1" d="1"/>
        <a:sy n="1" d="1"/>
      </p:scale>
      <p:origin x="0" y="0"/>
    </p:cViewPr>
  </p:notesTextViewPr>
  <p:notesViewPr>
    <p:cSldViewPr snapToGrid="0" snapToObjects="1" showGuides="1">
      <p:cViewPr varScale="1">
        <p:scale>
          <a:sx n="82" d="100"/>
          <a:sy n="82" d="100"/>
        </p:scale>
        <p:origin x="191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3686420-AD87-9748-91E0-0C46CB3917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3395C78D-8142-AD4E-A554-C1F42AD640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EC01-A306-2F4A-8CC9-F98555903407}" type="datetimeFigureOut">
              <a:rPr lang="nl-NL" smtClean="0"/>
              <a:t>31-05-2023</a:t>
            </a:fld>
            <a:endParaRPr lang="nl-NL"/>
          </a:p>
        </p:txBody>
      </p:sp>
      <p:sp>
        <p:nvSpPr>
          <p:cNvPr id="4" name="Tijdelijke aanduiding voor voettekst 3">
            <a:extLst>
              <a:ext uri="{FF2B5EF4-FFF2-40B4-BE49-F238E27FC236}">
                <a16:creationId xmlns:a16="http://schemas.microsoft.com/office/drawing/2014/main" id="{1DA7E761-648D-C34F-9F75-BEB114F524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95F0A95B-C29D-764D-AC7C-0EFB22DEC1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endParaRPr lang="nl-NL" dirty="0"/>
          </a:p>
        </p:txBody>
      </p:sp>
    </p:spTree>
    <p:extLst>
      <p:ext uri="{BB962C8B-B14F-4D97-AF65-F5344CB8AC3E}">
        <p14:creationId xmlns:p14="http://schemas.microsoft.com/office/powerpoint/2010/main" val="736661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2B429-B4D3-A34D-87C4-5E6E4934756E}" type="datetimeFigureOut">
              <a:rPr lang="nl-NL" smtClean="0"/>
              <a:t>31-05-2023</a:t>
            </a:fld>
            <a:endParaRPr lang="nl-NL"/>
          </a:p>
        </p:txBody>
      </p:sp>
      <p:sp>
        <p:nvSpPr>
          <p:cNvPr id="4" name="Tijdelijke aanduiding voor dia-afbeelding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95B4F-C266-234C-9D2A-495E80EDF2C1}" type="slidenum">
              <a:rPr lang="nl-NL" smtClean="0"/>
              <a:t>‹nr.›</a:t>
            </a:fld>
            <a:endParaRPr lang="nl-NL"/>
          </a:p>
        </p:txBody>
      </p:sp>
    </p:spTree>
    <p:extLst>
      <p:ext uri="{BB962C8B-B14F-4D97-AF65-F5344CB8AC3E}">
        <p14:creationId xmlns:p14="http://schemas.microsoft.com/office/powerpoint/2010/main" val="74356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1D617B5-9297-FD4B-96D2-85D29D0F11C7}" type="datetime1">
              <a:rPr lang="nl-NL" smtClean="0"/>
              <a:t>31-05-2023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74700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8A1EE409-E1D1-E344-827F-42EE71CA2147}" type="datetime1">
              <a:rPr lang="nl-NL" smtClean="0"/>
              <a:t>31-05-2023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66578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7E3248D-6641-4E4C-983E-C7564D6D3ABF}" type="datetime1">
              <a:rPr lang="nl-NL" smtClean="0"/>
              <a:t>31-05-2023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17704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BF9FB30D-FE80-AB44-A23A-6E9CF2A0D94E}" type="datetime1">
              <a:rPr lang="nl-NL" smtClean="0"/>
              <a:t>31-05-2023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86498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D7EB7906-4C10-B24E-975F-4E0CC1723A87}" type="datetime1">
              <a:rPr lang="nl-NL" smtClean="0"/>
              <a:t>31-05-2023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64845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C0B3D07F-3E78-9840-B40C-9F630CCBB179}" type="datetime1">
              <a:rPr lang="nl-NL" smtClean="0"/>
              <a:t>31-05-2023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12262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82329" y="2505075"/>
            <a:ext cx="4190702" cy="3684588"/>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5014913" y="2505075"/>
            <a:ext cx="4211340" cy="3684588"/>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2D347E89-8596-5842-A14C-8199A0DA57A3}" type="datetime1">
              <a:rPr lang="nl-NL" smtClean="0"/>
              <a:t>31-05-2023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156676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2A29D8A-58E1-A24C-AFAE-E8F19F46A9E7}" type="datetime1">
              <a:rPr lang="nl-NL" smtClean="0"/>
              <a:t>31-05-2023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106525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F6AB9-45B8-BF41-AD98-59C462367350}" type="datetime1">
              <a:rPr lang="nl-NL" smtClean="0"/>
              <a:t>31-05-2023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00068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72FE2167-D21C-9F43-9DA8-CA13D2D247D5}" type="datetime1">
              <a:rPr lang="nl-NL" smtClean="0"/>
              <a:t>31-05-2023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09172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B7C06BD3-B6BB-F447-AFFA-B725725DB712}" type="datetime1">
              <a:rPr lang="nl-NL" smtClean="0"/>
              <a:t>31-05-2023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08202F3-0DBB-0048-846B-07B77E493A49}" type="slidenum">
              <a:rPr lang="nl-NL" smtClean="0"/>
              <a:t>‹nr.›</a:t>
            </a:fld>
            <a:endParaRPr lang="nl-NL"/>
          </a:p>
        </p:txBody>
      </p:sp>
    </p:spTree>
    <p:extLst>
      <p:ext uri="{BB962C8B-B14F-4D97-AF65-F5344CB8AC3E}">
        <p14:creationId xmlns:p14="http://schemas.microsoft.com/office/powerpoint/2010/main" val="244710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194BA-C90B-3B4B-8ACC-DD948E355819}" type="datetime1">
              <a:rPr lang="nl-NL" smtClean="0"/>
              <a:t>31-05-2023</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202F3-0DBB-0048-846B-07B77E493A49}" type="slidenum">
              <a:rPr lang="nl-NL" smtClean="0"/>
              <a:t>‹nr.›</a:t>
            </a:fld>
            <a:endParaRPr lang="nl-NL"/>
          </a:p>
        </p:txBody>
      </p:sp>
    </p:spTree>
    <p:extLst>
      <p:ext uri="{BB962C8B-B14F-4D97-AF65-F5344CB8AC3E}">
        <p14:creationId xmlns:p14="http://schemas.microsoft.com/office/powerpoint/2010/main" val="3131145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51E563-0645-1E42-854F-A3D2E79CA887}"/>
              </a:ext>
            </a:extLst>
          </p:cNvPr>
          <p:cNvSpPr>
            <a:spLocks noGrp="1"/>
          </p:cNvSpPr>
          <p:nvPr>
            <p:ph type="ctrTitle"/>
          </p:nvPr>
        </p:nvSpPr>
        <p:spPr>
          <a:xfrm>
            <a:off x="742950" y="2414100"/>
            <a:ext cx="8420100" cy="2387600"/>
          </a:xfrm>
        </p:spPr>
        <p:txBody>
          <a:bodyPr>
            <a:normAutofit fontScale="90000"/>
          </a:bodyPr>
          <a:lstStyle/>
          <a:p>
            <a:r>
              <a:rPr lang="nl-NL" b="1" dirty="0"/>
              <a:t>Update beleidsplan </a:t>
            </a:r>
            <a:br>
              <a:rPr lang="nl-NL" b="1" dirty="0"/>
            </a:br>
            <a:r>
              <a:rPr lang="nl-NL" b="1" dirty="0" err="1"/>
              <a:t>sv</a:t>
            </a:r>
            <a:r>
              <a:rPr lang="nl-NL" b="1" dirty="0"/>
              <a:t> Ouderkerk</a:t>
            </a:r>
            <a:br>
              <a:rPr lang="nl-NL" b="1" dirty="0"/>
            </a:br>
            <a:r>
              <a:rPr lang="nl-NL" b="1" dirty="0"/>
              <a:t>2023-2026</a:t>
            </a:r>
            <a:br>
              <a:rPr lang="nl-NL" b="1" dirty="0"/>
            </a:br>
            <a:br>
              <a:rPr lang="nl-NL" b="1" dirty="0"/>
            </a:br>
            <a:r>
              <a:rPr lang="nl-NL" b="1" i="1" dirty="0"/>
              <a:t>Samen sterker vooruit!</a:t>
            </a:r>
          </a:p>
        </p:txBody>
      </p:sp>
      <p:pic>
        <p:nvPicPr>
          <p:cNvPr id="5" name="Afbeelding 4">
            <a:extLst>
              <a:ext uri="{FF2B5EF4-FFF2-40B4-BE49-F238E27FC236}">
                <a16:creationId xmlns:a16="http://schemas.microsoft.com/office/drawing/2014/main" id="{0C2B3542-1C02-5145-A8BB-73DC02B31154}"/>
              </a:ext>
            </a:extLst>
          </p:cNvPr>
          <p:cNvPicPr>
            <a:picLocks noChangeAspect="1"/>
          </p:cNvPicPr>
          <p:nvPr/>
        </p:nvPicPr>
        <p:blipFill>
          <a:blip r:embed="rId2"/>
          <a:stretch>
            <a:fillRect/>
          </a:stretch>
        </p:blipFill>
        <p:spPr>
          <a:xfrm>
            <a:off x="7760355" y="388938"/>
            <a:ext cx="1402695" cy="1282700"/>
          </a:xfrm>
          <a:prstGeom prst="rect">
            <a:avLst/>
          </a:prstGeom>
        </p:spPr>
      </p:pic>
      <p:sp>
        <p:nvSpPr>
          <p:cNvPr id="3" name="Tekstvak 2">
            <a:extLst>
              <a:ext uri="{FF2B5EF4-FFF2-40B4-BE49-F238E27FC236}">
                <a16:creationId xmlns:a16="http://schemas.microsoft.com/office/drawing/2014/main" id="{79AC3306-A551-FC4F-BE5C-044F957CAD3C}"/>
              </a:ext>
            </a:extLst>
          </p:cNvPr>
          <p:cNvSpPr txBox="1"/>
          <p:nvPr/>
        </p:nvSpPr>
        <p:spPr>
          <a:xfrm>
            <a:off x="7616283" y="5675971"/>
            <a:ext cx="2197396" cy="646331"/>
          </a:xfrm>
          <a:prstGeom prst="rect">
            <a:avLst/>
          </a:prstGeom>
          <a:noFill/>
        </p:spPr>
        <p:txBody>
          <a:bodyPr wrap="none" rtlCol="0">
            <a:spAutoFit/>
          </a:bodyPr>
          <a:lstStyle/>
          <a:p>
            <a:pPr algn="ctr"/>
            <a:r>
              <a:rPr lang="nl-NL" dirty="0"/>
              <a:t>Bestuur </a:t>
            </a:r>
            <a:r>
              <a:rPr lang="nl-NL" dirty="0" err="1"/>
              <a:t>sv</a:t>
            </a:r>
            <a:r>
              <a:rPr lang="nl-NL" dirty="0"/>
              <a:t> Ouderkerk</a:t>
            </a:r>
          </a:p>
          <a:p>
            <a:pPr algn="ctr"/>
            <a:r>
              <a:rPr lang="nl-NL" dirty="0"/>
              <a:t>5 juni 2023 (ALV)</a:t>
            </a:r>
          </a:p>
        </p:txBody>
      </p:sp>
    </p:spTree>
    <p:extLst>
      <p:ext uri="{BB962C8B-B14F-4D97-AF65-F5344CB8AC3E}">
        <p14:creationId xmlns:p14="http://schemas.microsoft.com/office/powerpoint/2010/main" val="1761040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a:buFontTx/>
              <a:buChar char="-"/>
            </a:pPr>
            <a:r>
              <a:rPr lang="nl-NL" dirty="0"/>
              <a:t>Er is een nieuwe tap aangeschaft met Heineken 0.0.</a:t>
            </a:r>
          </a:p>
          <a:p>
            <a:pPr>
              <a:buFontTx/>
              <a:buChar char="-"/>
            </a:pPr>
            <a:r>
              <a:rPr lang="nl-NL" dirty="0"/>
              <a:t>Op de woensdagavond is de kantine geopend voor verschillende teams die dan trainen.</a:t>
            </a:r>
          </a:p>
          <a:p>
            <a:pPr>
              <a:buFontTx/>
              <a:buChar char="-"/>
            </a:pPr>
            <a:r>
              <a:rPr lang="nl-NL" dirty="0"/>
              <a:t>Het gebruik van de kantine door </a:t>
            </a:r>
            <a:r>
              <a:rPr lang="nl-NL" dirty="0" err="1"/>
              <a:t>Kind&amp;Co</a:t>
            </a:r>
            <a:r>
              <a:rPr lang="nl-NL" dirty="0"/>
              <a:t> is verder uitgebreid.</a:t>
            </a:r>
          </a:p>
          <a:p>
            <a:pPr>
              <a:buFontTx/>
              <a:buChar char="-"/>
            </a:pPr>
            <a:r>
              <a:rPr lang="nl-NL" dirty="0"/>
              <a:t>We hebben de kantine een aantal uren per week verhuurd aan </a:t>
            </a:r>
            <a:r>
              <a:rPr lang="nl-NL" dirty="0" err="1"/>
              <a:t>Spatveranderd</a:t>
            </a:r>
            <a:r>
              <a:rPr lang="nl-NL" dirty="0"/>
              <a:t>.</a:t>
            </a:r>
          </a:p>
          <a:p>
            <a:pPr>
              <a:buFontTx/>
              <a:buChar char="-"/>
            </a:pPr>
            <a:r>
              <a:rPr lang="nl-NL" dirty="0"/>
              <a:t>We zijn nog in gesprek met andere mogelijke huurders.</a:t>
            </a:r>
          </a:p>
          <a:p>
            <a:pPr marL="0" indent="0">
              <a:buNone/>
            </a:pPr>
            <a:endParaRPr lang="nl-NL" dirty="0"/>
          </a:p>
          <a:p>
            <a:pPr marL="0" indent="0">
              <a:buNone/>
            </a:pPr>
            <a:endParaRPr lang="nl-NL"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10</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Kantine</a:t>
            </a:r>
          </a:p>
        </p:txBody>
      </p:sp>
    </p:spTree>
    <p:extLst>
      <p:ext uri="{BB962C8B-B14F-4D97-AF65-F5344CB8AC3E}">
        <p14:creationId xmlns:p14="http://schemas.microsoft.com/office/powerpoint/2010/main" val="19286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a:buFontTx/>
              <a:buChar char="-"/>
            </a:pPr>
            <a:r>
              <a:rPr lang="nl-NL" sz="2400" dirty="0"/>
              <a:t>Instagram wordt inmiddels veelvuldig ingezet voor de communicatie naar leden en vrijwilligers. Hier is veel </a:t>
            </a:r>
            <a:r>
              <a:rPr lang="nl-NL" sz="2400" dirty="0" err="1"/>
              <a:t>positiviteit</a:t>
            </a:r>
            <a:r>
              <a:rPr lang="nl-NL" sz="2400" dirty="0"/>
              <a:t> over.</a:t>
            </a:r>
          </a:p>
          <a:p>
            <a:pPr>
              <a:buFontTx/>
              <a:buChar char="-"/>
            </a:pPr>
            <a:r>
              <a:rPr lang="nl-NL" sz="2400" dirty="0"/>
              <a:t>We zoeken nog iemand die het voortouw neemt om de communicatie in een breder verband naar een hoger niveau te brengen. Gegadigden?</a:t>
            </a:r>
          </a:p>
          <a:p>
            <a:pPr>
              <a:buFontTx/>
              <a:buChar char="-"/>
            </a:pPr>
            <a:r>
              <a:rPr lang="nl-NL" sz="2400" dirty="0"/>
              <a:t>We hebben een nieuwe scorebord/LED-scherm aangeschaft, dit geeft veel nieuwe mogelijkheden.</a:t>
            </a:r>
          </a:p>
          <a:p>
            <a:pPr>
              <a:buFontTx/>
              <a:buChar char="-"/>
            </a:pPr>
            <a:endParaRPr lang="nl-NL" sz="2400" dirty="0"/>
          </a:p>
          <a:p>
            <a:pPr marL="0" indent="0">
              <a:buNone/>
            </a:pPr>
            <a:endParaRPr lang="nl-NL" sz="2400"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11</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Communicatie</a:t>
            </a:r>
          </a:p>
        </p:txBody>
      </p:sp>
    </p:spTree>
    <p:extLst>
      <p:ext uri="{BB962C8B-B14F-4D97-AF65-F5344CB8AC3E}">
        <p14:creationId xmlns:p14="http://schemas.microsoft.com/office/powerpoint/2010/main" val="186857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marL="0" indent="0">
              <a:buNone/>
            </a:pPr>
            <a:endParaRPr lang="nl-NL" b="1" dirty="0"/>
          </a:p>
          <a:p>
            <a:pPr marL="0" indent="0">
              <a:buNone/>
            </a:pPr>
            <a:r>
              <a:rPr lang="nl-NL" b="1" dirty="0"/>
              <a:t>	</a:t>
            </a:r>
            <a:br>
              <a:rPr lang="nl-NL" sz="2400" i="1" dirty="0"/>
            </a:br>
            <a:endParaRPr lang="nl-NL" sz="2400" i="1"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12</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b="1" i="1" dirty="0">
                <a:solidFill>
                  <a:schemeClr val="bg1"/>
                </a:solidFill>
              </a:rPr>
              <a:t>Samen sterker vooruit!</a:t>
            </a:r>
            <a:endParaRPr lang="nl-NL" sz="3600" dirty="0">
              <a:solidFill>
                <a:schemeClr val="bg1"/>
              </a:solidFill>
            </a:endParaRPr>
          </a:p>
        </p:txBody>
      </p:sp>
      <p:pic>
        <p:nvPicPr>
          <p:cNvPr id="2" name="Afbeelding 1">
            <a:extLst>
              <a:ext uri="{FF2B5EF4-FFF2-40B4-BE49-F238E27FC236}">
                <a16:creationId xmlns:a16="http://schemas.microsoft.com/office/drawing/2014/main" id="{F9052C6F-29A2-2940-929B-2E45558A880E}"/>
              </a:ext>
            </a:extLst>
          </p:cNvPr>
          <p:cNvPicPr>
            <a:picLocks noChangeAspect="1"/>
          </p:cNvPicPr>
          <p:nvPr/>
        </p:nvPicPr>
        <p:blipFill>
          <a:blip r:embed="rId2"/>
          <a:stretch>
            <a:fillRect/>
          </a:stretch>
        </p:blipFill>
        <p:spPr>
          <a:xfrm rot="20243132">
            <a:off x="2389373" y="2485913"/>
            <a:ext cx="4280871" cy="3165549"/>
          </a:xfrm>
          <a:prstGeom prst="rect">
            <a:avLst/>
          </a:prstGeom>
        </p:spPr>
      </p:pic>
    </p:spTree>
    <p:extLst>
      <p:ext uri="{BB962C8B-B14F-4D97-AF65-F5344CB8AC3E}">
        <p14:creationId xmlns:p14="http://schemas.microsoft.com/office/powerpoint/2010/main" val="10690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8" y="1784550"/>
            <a:ext cx="8860004" cy="4754364"/>
          </a:xfrm>
        </p:spPr>
        <p:txBody>
          <a:bodyPr>
            <a:normAutofit/>
          </a:bodyPr>
          <a:lstStyle/>
          <a:p>
            <a:pPr marL="0" indent="0">
              <a:buNone/>
            </a:pPr>
            <a:r>
              <a:rPr lang="nl-NL" b="1" dirty="0"/>
              <a:t>De missie van sv Ouderkerk;</a:t>
            </a:r>
          </a:p>
          <a:p>
            <a:pPr marL="0" indent="0">
              <a:buNone/>
            </a:pPr>
            <a:r>
              <a:rPr lang="nl-NL" i="1" dirty="0"/>
              <a:t>‘’Sv Ouderkerk heeft als missie een ieder een warm verenigingsgevoel te geven en elk voetballend lid op zijn eigen niveau zo goed mogelijk met plezier te laten voetballen.’’</a:t>
            </a:r>
          </a:p>
          <a:p>
            <a:pPr marL="0" indent="0">
              <a:buNone/>
            </a:pPr>
            <a:endParaRPr lang="nl-NL" i="1" dirty="0"/>
          </a:p>
          <a:p>
            <a:pPr marL="0" indent="0">
              <a:buNone/>
            </a:pPr>
            <a:r>
              <a:rPr lang="nl-NL" dirty="0"/>
              <a:t>De vereniging is een sociale ontmoetingsplaats waar plezier voorop staat, waar normen en waarden gelden en respect voor elkaar, zowel op als buiten het voetbalveld. Dit alles vormt de basis voor de maatschappelijke functie van onze organisatie. </a:t>
            </a:r>
            <a:endParaRPr lang="nl-NL" i="1"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2</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Missie</a:t>
            </a:r>
          </a:p>
        </p:txBody>
      </p:sp>
    </p:spTree>
    <p:extLst>
      <p:ext uri="{BB962C8B-B14F-4D97-AF65-F5344CB8AC3E}">
        <p14:creationId xmlns:p14="http://schemas.microsoft.com/office/powerpoint/2010/main" val="274177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8" y="1784550"/>
            <a:ext cx="7961157" cy="4754364"/>
          </a:xfrm>
        </p:spPr>
        <p:txBody>
          <a:bodyPr>
            <a:normAutofit fontScale="92500" lnSpcReduction="20000"/>
          </a:bodyPr>
          <a:lstStyle/>
          <a:p>
            <a:pPr marL="0" indent="0">
              <a:buNone/>
            </a:pPr>
            <a:r>
              <a:rPr lang="nl-NL" b="1" dirty="0"/>
              <a:t>De visie van </a:t>
            </a:r>
            <a:r>
              <a:rPr lang="nl-NL" b="1" dirty="0" err="1"/>
              <a:t>sv</a:t>
            </a:r>
            <a:r>
              <a:rPr lang="nl-NL" b="1" dirty="0"/>
              <a:t> Ouderkerk:</a:t>
            </a:r>
          </a:p>
          <a:p>
            <a:pPr marL="0" lvl="0" indent="0">
              <a:buNone/>
            </a:pPr>
            <a:r>
              <a:rPr lang="nl-NL" dirty="0"/>
              <a:t>1. Voldoende vrijwilligers in alle geledingen van de vereniging;</a:t>
            </a:r>
          </a:p>
          <a:p>
            <a:pPr marL="0" lvl="0" indent="0">
              <a:buNone/>
            </a:pPr>
            <a:r>
              <a:rPr lang="nl-NL" dirty="0"/>
              <a:t>2. Spelers uit eigen jeugd behouden voor senioren-selectievoetbal of laten doorstromen naar het recreatievoetbal;</a:t>
            </a:r>
          </a:p>
          <a:p>
            <a:pPr marL="0" lvl="0" indent="0">
              <a:buNone/>
            </a:pPr>
            <a:r>
              <a:rPr lang="nl-NL" dirty="0"/>
              <a:t>3. Betrekken en binden van jeugdspelers (trainer, scheidsrechter), ouders (begeleiding, commissies, bestuur) en andere betrokkenen binnen het verenigingsleven;</a:t>
            </a:r>
          </a:p>
          <a:p>
            <a:pPr marL="0" lvl="0" indent="0">
              <a:buNone/>
            </a:pPr>
            <a:r>
              <a:rPr lang="nl-NL" dirty="0"/>
              <a:t>4. Scholing voor (jeugd-)trainers, (jeugd-)leiders en (jeugd-)scheidsrechters;</a:t>
            </a:r>
          </a:p>
          <a:p>
            <a:pPr marL="0" lvl="0" indent="0">
              <a:buNone/>
            </a:pPr>
            <a:r>
              <a:rPr lang="nl-NL" dirty="0"/>
              <a:t>5. Een goede balans in aandacht en middelen tussen selectievoetbal en recreatievoetbal.</a:t>
            </a:r>
          </a:p>
          <a:p>
            <a:pPr marL="0" indent="0">
              <a:buNone/>
            </a:pPr>
            <a:endParaRPr lang="nl-NL"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3</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Visie</a:t>
            </a:r>
          </a:p>
        </p:txBody>
      </p:sp>
    </p:spTree>
    <p:extLst>
      <p:ext uri="{BB962C8B-B14F-4D97-AF65-F5344CB8AC3E}">
        <p14:creationId xmlns:p14="http://schemas.microsoft.com/office/powerpoint/2010/main" val="2286923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marL="457200" lvl="1" indent="0">
              <a:buNone/>
            </a:pPr>
            <a:r>
              <a:rPr lang="nl-NL" sz="6000" dirty="0"/>
              <a:t>S</a:t>
            </a:r>
            <a:r>
              <a:rPr lang="nl-NL" dirty="0"/>
              <a:t>portiviteit: Fair Play en sportiviteit staan centraal in ons gedrag. De basis is voor ons hierin vertrouwen, respect, waardering en betrokkenheid naar onszelf en anderen.</a:t>
            </a:r>
            <a:endParaRPr lang="nl-NL" sz="6000" dirty="0"/>
          </a:p>
          <a:p>
            <a:pPr marL="457200" lvl="1" indent="0">
              <a:buNone/>
            </a:pPr>
            <a:r>
              <a:rPr lang="nl-NL" sz="6000" dirty="0"/>
              <a:t>V</a:t>
            </a:r>
            <a:r>
              <a:rPr lang="nl-NL" dirty="0"/>
              <a:t>erbinding: Samen zijn we sv Ouderkerk en met elkaar moeten we het doen. Dit betekent binding en verbinding tussen vrijwilligers, spelers en de omgeving.</a:t>
            </a:r>
            <a:endParaRPr lang="nl-NL" sz="6000" dirty="0"/>
          </a:p>
          <a:p>
            <a:pPr marL="457200" lvl="1" indent="0">
              <a:buNone/>
            </a:pPr>
            <a:r>
              <a:rPr lang="nl-NL" sz="6000" dirty="0"/>
              <a:t>O</a:t>
            </a:r>
            <a:r>
              <a:rPr lang="nl-NL" dirty="0"/>
              <a:t>ntwikkeling: Met elkaar willen we beter worden en zijn we in ontwikkeling. We helpen elkaar en blijven in ontwikkeling om beter te worden in de toekomst.</a:t>
            </a:r>
            <a:endParaRPr lang="nl-NL" sz="6000"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4</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Kernwaarden</a:t>
            </a:r>
          </a:p>
        </p:txBody>
      </p:sp>
    </p:spTree>
    <p:extLst>
      <p:ext uri="{BB962C8B-B14F-4D97-AF65-F5344CB8AC3E}">
        <p14:creationId xmlns:p14="http://schemas.microsoft.com/office/powerpoint/2010/main" val="48434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marL="0" indent="0">
              <a:buNone/>
            </a:pPr>
            <a:r>
              <a:rPr lang="nl-NL" dirty="0"/>
              <a:t>Focus op :</a:t>
            </a:r>
          </a:p>
          <a:p>
            <a:pPr marL="514350" indent="-514350">
              <a:buAutoNum type="arabicPeriod"/>
            </a:pPr>
            <a:r>
              <a:rPr lang="nl-NL" dirty="0"/>
              <a:t>Binding en behoudt van spelers en vrijwilligers</a:t>
            </a:r>
          </a:p>
          <a:p>
            <a:pPr marL="514350" indent="-514350">
              <a:buAutoNum type="arabicPeriod"/>
            </a:pPr>
            <a:r>
              <a:rPr lang="nl-NL" dirty="0"/>
              <a:t>Balans in aandacht voor recreatie- en selectieteams</a:t>
            </a:r>
          </a:p>
          <a:p>
            <a:pPr marL="514350" indent="-514350">
              <a:buAutoNum type="arabicPeriod"/>
            </a:pPr>
            <a:r>
              <a:rPr lang="nl-NL" dirty="0"/>
              <a:t>Soepele overgang van Zo-selectie naar Za-selectie</a:t>
            </a:r>
          </a:p>
          <a:p>
            <a:pPr marL="0" indent="0">
              <a:buNone/>
            </a:pPr>
            <a:endParaRPr lang="nl-NL"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5</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Voetbal Senioren</a:t>
            </a:r>
          </a:p>
        </p:txBody>
      </p:sp>
    </p:spTree>
    <p:extLst>
      <p:ext uri="{BB962C8B-B14F-4D97-AF65-F5344CB8AC3E}">
        <p14:creationId xmlns:p14="http://schemas.microsoft.com/office/powerpoint/2010/main" val="408359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marL="0" indent="0">
              <a:buNone/>
            </a:pPr>
            <a:r>
              <a:rPr lang="nl-NL" dirty="0"/>
              <a:t>Bij de jeugd ligt de focus op 3 speerpunten:</a:t>
            </a:r>
          </a:p>
          <a:p>
            <a:pPr marL="514350" indent="-514350">
              <a:buAutoNum type="arabicPeriod"/>
            </a:pPr>
            <a:r>
              <a:rPr lang="nl-NL" dirty="0"/>
              <a:t>Binding en behoudt van spelers en vrijwilligers.</a:t>
            </a:r>
          </a:p>
          <a:p>
            <a:pPr marL="514350" indent="-514350">
              <a:buAutoNum type="arabicPeriod"/>
            </a:pPr>
            <a:r>
              <a:rPr lang="nl-NL" dirty="0"/>
              <a:t>Scholing van eigen jeugd en vrijwilligers.</a:t>
            </a:r>
          </a:p>
          <a:p>
            <a:pPr marL="514350" indent="-514350">
              <a:buAutoNum type="arabicPeriod"/>
            </a:pPr>
            <a:r>
              <a:rPr lang="nl-NL" dirty="0"/>
              <a:t>Balans in aandacht voor recreatie- en selectieteams.</a:t>
            </a:r>
          </a:p>
          <a:p>
            <a:pPr marL="0" indent="0">
              <a:buNone/>
            </a:pPr>
            <a:endParaRPr lang="nl-NL" dirty="0"/>
          </a:p>
          <a:p>
            <a:pPr marL="0" indent="0">
              <a:buNone/>
            </a:pPr>
            <a:r>
              <a:rPr lang="nl-NL" dirty="0"/>
              <a:t>Er wordt hard gewerkt aan een plan om dit verder vorm te geven zowel in structuur als praktijk. Met ingang van seizoen 2023-2024 moet dit staan.</a:t>
            </a:r>
          </a:p>
          <a:p>
            <a:pPr>
              <a:buFont typeface="Wingdings" pitchFamily="2" charset="2"/>
              <a:buChar char="§"/>
            </a:pPr>
            <a:endParaRPr lang="nl-NL" dirty="0"/>
          </a:p>
          <a:p>
            <a:pPr marL="0" indent="0">
              <a:buNone/>
            </a:pPr>
            <a:endParaRPr lang="nl-NL" b="1"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6</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Jeugd voetbal</a:t>
            </a:r>
          </a:p>
        </p:txBody>
      </p:sp>
    </p:spTree>
    <p:extLst>
      <p:ext uri="{BB962C8B-B14F-4D97-AF65-F5344CB8AC3E}">
        <p14:creationId xmlns:p14="http://schemas.microsoft.com/office/powerpoint/2010/main" val="2917277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a:buFontTx/>
              <a:buChar char="-"/>
            </a:pPr>
            <a:r>
              <a:rPr lang="nl-NL" dirty="0"/>
              <a:t>Ook het eerste veld is voorzien van </a:t>
            </a:r>
            <a:r>
              <a:rPr lang="nl-NL" dirty="0" err="1"/>
              <a:t>LED-verlichting</a:t>
            </a:r>
            <a:r>
              <a:rPr lang="nl-NL" dirty="0"/>
              <a:t>.</a:t>
            </a:r>
          </a:p>
          <a:p>
            <a:pPr>
              <a:buFontTx/>
              <a:buChar char="-"/>
            </a:pPr>
            <a:r>
              <a:rPr lang="nl-NL" dirty="0" err="1"/>
              <a:t>Ism</a:t>
            </a:r>
            <a:r>
              <a:rPr lang="nl-NL" dirty="0"/>
              <a:t> de KNVB en expertise in de markt wordt gewerkt aan plan om het gasverbruik (verwarming en warm water) verder te verminderen.</a:t>
            </a:r>
          </a:p>
          <a:p>
            <a:pPr>
              <a:buFontTx/>
              <a:buChar char="-"/>
            </a:pPr>
            <a:r>
              <a:rPr lang="nl-NL" dirty="0"/>
              <a:t>Het verbruik van plastic (bakjes, bekertjes etc.) is verder terug gedrongen.</a:t>
            </a:r>
          </a:p>
          <a:p>
            <a:pPr>
              <a:buFontTx/>
              <a:buChar char="-"/>
            </a:pPr>
            <a:r>
              <a:rPr lang="nl-NL" dirty="0"/>
              <a:t>Plastic flesjes worden zo veel als mogelijk ingezameld.</a:t>
            </a:r>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7</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Verduurzaming</a:t>
            </a:r>
          </a:p>
        </p:txBody>
      </p:sp>
    </p:spTree>
    <p:extLst>
      <p:ext uri="{BB962C8B-B14F-4D97-AF65-F5344CB8AC3E}">
        <p14:creationId xmlns:p14="http://schemas.microsoft.com/office/powerpoint/2010/main" val="277628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a:buFontTx/>
              <a:buChar char="-"/>
            </a:pPr>
            <a:r>
              <a:rPr lang="nl-NL" dirty="0"/>
              <a:t>Het 1</a:t>
            </a:r>
            <a:r>
              <a:rPr lang="nl-NL" baseline="30000" dirty="0"/>
              <a:t>ste</a:t>
            </a:r>
            <a:r>
              <a:rPr lang="nl-NL" dirty="0"/>
              <a:t> veld is voorzien van kantplanken om het “zwerven” van kunstgraskorrels tegen te gaan. Het 4</a:t>
            </a:r>
            <a:r>
              <a:rPr lang="nl-NL" baseline="30000" dirty="0"/>
              <a:t>e</a:t>
            </a:r>
            <a:r>
              <a:rPr lang="nl-NL" dirty="0"/>
              <a:t> veld volgt.</a:t>
            </a:r>
          </a:p>
          <a:p>
            <a:pPr>
              <a:buFontTx/>
              <a:buChar char="-"/>
            </a:pPr>
            <a:r>
              <a:rPr lang="nl-NL" dirty="0"/>
              <a:t>Opnieuw is voor een aantal (nieuwe) vrijwilligers een VOG aangevraagd.</a:t>
            </a:r>
          </a:p>
          <a:p>
            <a:pPr>
              <a:buFontTx/>
              <a:buChar char="-"/>
            </a:pPr>
            <a:r>
              <a:rPr lang="nl-NL" dirty="0"/>
              <a:t>Zorg en Zekerheid heeft aangeboden om samen met ons te werken aan een rookvrij-complex en een gezonder aanbod.</a:t>
            </a:r>
          </a:p>
          <a:p>
            <a:pPr>
              <a:buFontTx/>
              <a:buChar char="-"/>
            </a:pPr>
            <a:endParaRPr lang="nl-NL" dirty="0"/>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8</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Veilige vereniging</a:t>
            </a:r>
          </a:p>
        </p:txBody>
      </p:sp>
    </p:spTree>
    <p:extLst>
      <p:ext uri="{BB962C8B-B14F-4D97-AF65-F5344CB8AC3E}">
        <p14:creationId xmlns:p14="http://schemas.microsoft.com/office/powerpoint/2010/main" val="120678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1437757-382A-584F-B83C-A97B97C19D55}"/>
              </a:ext>
            </a:extLst>
          </p:cNvPr>
          <p:cNvSpPr>
            <a:spLocks noGrp="1"/>
          </p:cNvSpPr>
          <p:nvPr>
            <p:ph idx="1"/>
          </p:nvPr>
        </p:nvSpPr>
        <p:spPr>
          <a:xfrm>
            <a:off x="681037" y="1784550"/>
            <a:ext cx="7961157" cy="4754364"/>
          </a:xfrm>
        </p:spPr>
        <p:txBody>
          <a:bodyPr>
            <a:normAutofit/>
          </a:bodyPr>
          <a:lstStyle/>
          <a:p>
            <a:pPr>
              <a:buFontTx/>
              <a:buChar char="-"/>
            </a:pPr>
            <a:r>
              <a:rPr lang="nl-NL" dirty="0"/>
              <a:t>Er wordt gewerkt aan een plan om het vrijwilligers-beleid verder vorm te geven. </a:t>
            </a:r>
          </a:p>
          <a:p>
            <a:pPr>
              <a:buFontTx/>
              <a:buChar char="-"/>
            </a:pPr>
            <a:r>
              <a:rPr lang="nl-NL" dirty="0"/>
              <a:t>Vanuit de oproep in de media is iemand gevonden die ons daarmee gaat helpen. </a:t>
            </a:r>
          </a:p>
        </p:txBody>
      </p:sp>
      <p:sp>
        <p:nvSpPr>
          <p:cNvPr id="4" name="Tijdelijke aanduiding voor dianummer 3">
            <a:extLst>
              <a:ext uri="{FF2B5EF4-FFF2-40B4-BE49-F238E27FC236}">
                <a16:creationId xmlns:a16="http://schemas.microsoft.com/office/drawing/2014/main" id="{1EA88B22-DD56-BF47-A7E3-21C996B3724B}"/>
              </a:ext>
            </a:extLst>
          </p:cNvPr>
          <p:cNvSpPr>
            <a:spLocks noGrp="1"/>
          </p:cNvSpPr>
          <p:nvPr>
            <p:ph type="sldNum" sz="quarter" idx="12"/>
          </p:nvPr>
        </p:nvSpPr>
        <p:spPr/>
        <p:txBody>
          <a:bodyPr/>
          <a:lstStyle/>
          <a:p>
            <a:fld id="{308202F3-0DBB-0048-846B-07B77E493A49}" type="slidenum">
              <a:rPr lang="nl-NL" smtClean="0"/>
              <a:t>9</a:t>
            </a:fld>
            <a:endParaRPr lang="nl-NL"/>
          </a:p>
        </p:txBody>
      </p:sp>
      <p:sp>
        <p:nvSpPr>
          <p:cNvPr id="6" name="Titel 1">
            <a:extLst>
              <a:ext uri="{FF2B5EF4-FFF2-40B4-BE49-F238E27FC236}">
                <a16:creationId xmlns:a16="http://schemas.microsoft.com/office/drawing/2014/main" id="{C06D984C-24E8-2B4D-83F1-5B2B7540542F}"/>
              </a:ext>
            </a:extLst>
          </p:cNvPr>
          <p:cNvSpPr>
            <a:spLocks noGrp="1"/>
          </p:cNvSpPr>
          <p:nvPr>
            <p:ph type="title"/>
          </p:nvPr>
        </p:nvSpPr>
        <p:spPr>
          <a:xfrm>
            <a:off x="681038" y="365128"/>
            <a:ext cx="7961157" cy="1017624"/>
          </a:xfrm>
          <a:solidFill>
            <a:schemeClr val="accent1"/>
          </a:solidFill>
        </p:spPr>
        <p:txBody>
          <a:bodyPr>
            <a:normAutofit/>
          </a:bodyPr>
          <a:lstStyle/>
          <a:p>
            <a:r>
              <a:rPr lang="nl-NL" sz="3600" dirty="0">
                <a:solidFill>
                  <a:schemeClr val="bg1"/>
                </a:solidFill>
              </a:rPr>
              <a:t>Vrijwilligers</a:t>
            </a:r>
          </a:p>
        </p:txBody>
      </p:sp>
    </p:spTree>
    <p:extLst>
      <p:ext uri="{BB962C8B-B14F-4D97-AF65-F5344CB8AC3E}">
        <p14:creationId xmlns:p14="http://schemas.microsoft.com/office/powerpoint/2010/main" val="1240415615"/>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39330</TotalTime>
  <Words>653</Words>
  <Application>Microsoft Macintosh PowerPoint</Application>
  <PresentationFormat>A4 (210 x 297 mm)</PresentationFormat>
  <Paragraphs>67</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Wingdings</vt:lpstr>
      <vt:lpstr>Kantoorthema</vt:lpstr>
      <vt:lpstr>Update beleidsplan  sv Ouderkerk 2023-2026  Samen sterker vooruit!</vt:lpstr>
      <vt:lpstr>Missie</vt:lpstr>
      <vt:lpstr>Visie</vt:lpstr>
      <vt:lpstr>Kernwaarden</vt:lpstr>
      <vt:lpstr>Voetbal Senioren</vt:lpstr>
      <vt:lpstr>Jeugd voetbal</vt:lpstr>
      <vt:lpstr>Verduurzaming</vt:lpstr>
      <vt:lpstr>Veilige vereniging</vt:lpstr>
      <vt:lpstr>Vrijwilligers</vt:lpstr>
      <vt:lpstr>Kantine</vt:lpstr>
      <vt:lpstr>Communicatie</vt:lpstr>
      <vt:lpstr>Samen sterker vooruit!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 Ouderkerk in vogelvlucht</dc:title>
  <dc:creator>Kees Bosman</dc:creator>
  <cp:lastModifiedBy>Cynthia van den Berg</cp:lastModifiedBy>
  <cp:revision>136</cp:revision>
  <cp:lastPrinted>2018-06-04T07:28:16Z</cp:lastPrinted>
  <dcterms:created xsi:type="dcterms:W3CDTF">2018-06-02T18:50:30Z</dcterms:created>
  <dcterms:modified xsi:type="dcterms:W3CDTF">2023-06-04T08:39:45Z</dcterms:modified>
</cp:coreProperties>
</file>